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  <p:sldMasterId id="2147483661" r:id="rId2"/>
  </p:sldMasterIdLst>
  <p:notesMasterIdLst>
    <p:notesMasterId r:id="rId4"/>
  </p:notesMasterIdLst>
  <p:sldIdLst>
    <p:sldId id="256" r:id="rId3"/>
  </p:sldIdLst>
  <p:sldSz cx="21945600" cy="32918400"/>
  <p:notesSz cx="6858000" cy="9144000"/>
  <p:embeddedFontLst>
    <p:embeddedFont>
      <p:font typeface="Franklin Gothic" panose="020B0603020102020204" pitchFamily="34" charset="0"/>
      <p:bold r:id="rId5"/>
    </p:embeddedFont>
    <p:embeddedFont>
      <p:font typeface="Helvetica Neue" panose="02000503000000020004" pitchFamily="2" charset="0"/>
      <p:regular r:id="rId6"/>
      <p:bold r:id="rId7"/>
      <p:italic r:id="rId8"/>
      <p:boldItalic r:id="rId9"/>
    </p:embeddedFont>
    <p:embeddedFont>
      <p:font typeface="Helvetica Neue Light" panose="02000403000000020004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43"/>
  </p:normalViewPr>
  <p:slideViewPr>
    <p:cSldViewPr snapToGrid="0">
      <p:cViewPr>
        <p:scale>
          <a:sx n="60" d="100"/>
          <a:sy n="60" d="100"/>
        </p:scale>
        <p:origin x="0" y="352"/>
      </p:cViewPr>
      <p:guideLst>
        <p:guide orient="horz" pos="10368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customXml" Target="../customXml/item1.xml"/><Relationship Id="rId3" Type="http://schemas.openxmlformats.org/officeDocument/2006/relationships/slide" Target="slides/slid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customXml" Target="../customXml/item2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309" y="685800"/>
            <a:ext cx="228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e5cc78951_3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\item Standardize the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\item Take a weighted sum at each geographic observational unit for each Factor (where the weights are coming from the loadings in our factor analysis model) to obtain each Factor score.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\item Take a weighted sum of the Factor scores (where the weights are coming from the proportion of variance explained by each factor).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\item  Normalize the results to a consistent (0, 1) scale.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5e5cc78951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8100" y="4765280"/>
            <a:ext cx="20449500" cy="13137000"/>
          </a:xfrm>
          <a:prstGeom prst="rect">
            <a:avLst/>
          </a:prstGeom>
        </p:spPr>
        <p:txBody>
          <a:bodyPr spcFirstLastPara="1" wrap="square" lIns="292550" tIns="292550" rIns="292550" bIns="2925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600"/>
              <a:buNone/>
              <a:defRPr sz="166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48080" y="18138400"/>
            <a:ext cx="20449500" cy="5073000"/>
          </a:xfrm>
          <a:prstGeom prst="rect">
            <a:avLst/>
          </a:prstGeom>
        </p:spPr>
        <p:txBody>
          <a:bodyPr spcFirstLastPara="1" wrap="square" lIns="292550" tIns="292550" rIns="292550" bIns="2925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748080" y="7079200"/>
            <a:ext cx="20449500" cy="12567000"/>
          </a:xfrm>
          <a:prstGeom prst="rect">
            <a:avLst/>
          </a:prstGeom>
        </p:spPr>
        <p:txBody>
          <a:bodyPr spcFirstLastPara="1" wrap="square" lIns="292550" tIns="292550" rIns="292550" bIns="2925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400"/>
              <a:buNone/>
              <a:defRPr sz="3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400"/>
              <a:buNone/>
              <a:defRPr sz="3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400"/>
              <a:buNone/>
              <a:defRPr sz="3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400"/>
              <a:buNone/>
              <a:defRPr sz="3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400"/>
              <a:buNone/>
              <a:defRPr sz="3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400"/>
              <a:buNone/>
              <a:defRPr sz="3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400"/>
              <a:buNone/>
              <a:defRPr sz="3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400"/>
              <a:buNone/>
              <a:defRPr sz="3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400"/>
              <a:buNone/>
              <a:defRPr sz="384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748080" y="20174240"/>
            <a:ext cx="20449500" cy="8324700"/>
          </a:xfrm>
          <a:prstGeom prst="rect">
            <a:avLst/>
          </a:prstGeom>
        </p:spPr>
        <p:txBody>
          <a:bodyPr spcFirstLastPara="1" wrap="square" lIns="292550" tIns="292550" rIns="292550" bIns="292550" anchor="t" anchorCtr="0">
            <a:noAutofit/>
          </a:bodyPr>
          <a:lstStyle>
            <a:lvl1pPr marL="457200" lvl="0" indent="-596900" algn="ctr">
              <a:spcBef>
                <a:spcPts val="0"/>
              </a:spcBef>
              <a:spcAft>
                <a:spcPts val="0"/>
              </a:spcAft>
              <a:buSzPts val="5800"/>
              <a:buChar char="●"/>
              <a:defRPr/>
            </a:lvl1pPr>
            <a:lvl2pPr marL="914400" lvl="1" indent="-514350" algn="ctr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2pPr>
            <a:lvl3pPr marL="1371600" lvl="2" indent="-514350" algn="ctr"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3pPr>
            <a:lvl4pPr marL="1828800" lvl="3" indent="-514350" algn="ctr"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4pPr>
            <a:lvl5pPr marL="2286000" lvl="4" indent="-514350" algn="ctr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5pPr>
            <a:lvl6pPr marL="2743200" lvl="5" indent="-514350" algn="ctr"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6pPr>
            <a:lvl7pPr marL="3200400" lvl="6" indent="-514350" algn="ctr"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7pPr>
            <a:lvl8pPr marL="3657600" lvl="7" indent="-514350" algn="ctr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8pPr>
            <a:lvl9pPr marL="4114800" lvl="8" indent="-514350" algn="ctr">
              <a:spcBef>
                <a:spcPts val="5100"/>
              </a:spcBef>
              <a:spcAft>
                <a:spcPts val="5100"/>
              </a:spcAft>
              <a:buSzPts val="4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1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85725" rIns="85725" bIns="857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48080" y="13765440"/>
            <a:ext cx="20449500" cy="53871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500"/>
              <a:buNone/>
              <a:defRPr sz="115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48080" y="2848160"/>
            <a:ext cx="20449500" cy="3664800"/>
          </a:xfrm>
          <a:prstGeom prst="rect">
            <a:avLst/>
          </a:prstGeom>
        </p:spPr>
        <p:txBody>
          <a:bodyPr spcFirstLastPara="1" wrap="square" lIns="292550" tIns="292550" rIns="292550" bIns="2925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48080" y="7375840"/>
            <a:ext cx="20449500" cy="21864900"/>
          </a:xfrm>
          <a:prstGeom prst="rect">
            <a:avLst/>
          </a:prstGeom>
        </p:spPr>
        <p:txBody>
          <a:bodyPr spcFirstLastPara="1" wrap="square" lIns="292550" tIns="292550" rIns="292550" bIns="292550" anchor="t" anchorCtr="0">
            <a:noAutofit/>
          </a:bodyPr>
          <a:lstStyle>
            <a:lvl1pPr marL="457200" lvl="0" indent="-596900">
              <a:spcBef>
                <a:spcPts val="0"/>
              </a:spcBef>
              <a:spcAft>
                <a:spcPts val="0"/>
              </a:spcAft>
              <a:buSzPts val="5800"/>
              <a:buChar char="●"/>
              <a:defRPr/>
            </a:lvl1pPr>
            <a:lvl2pPr marL="914400" lvl="1" indent="-514350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2pPr>
            <a:lvl3pPr marL="1371600" lvl="2" indent="-514350"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3pPr>
            <a:lvl4pPr marL="1828800" lvl="3" indent="-514350"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4pPr>
            <a:lvl5pPr marL="2286000" lvl="4" indent="-514350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5pPr>
            <a:lvl6pPr marL="2743200" lvl="5" indent="-514350"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6pPr>
            <a:lvl7pPr marL="3200400" lvl="6" indent="-514350"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7pPr>
            <a:lvl8pPr marL="3657600" lvl="7" indent="-514350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8pPr>
            <a:lvl9pPr marL="4114800" lvl="8" indent="-514350">
              <a:spcBef>
                <a:spcPts val="5100"/>
              </a:spcBef>
              <a:spcAft>
                <a:spcPts val="5100"/>
              </a:spcAft>
              <a:buSzPts val="4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48080" y="2848160"/>
            <a:ext cx="20449500" cy="3664800"/>
          </a:xfrm>
          <a:prstGeom prst="rect">
            <a:avLst/>
          </a:prstGeom>
        </p:spPr>
        <p:txBody>
          <a:bodyPr spcFirstLastPara="1" wrap="square" lIns="292550" tIns="292550" rIns="292550" bIns="2925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748080" y="7375840"/>
            <a:ext cx="9599700" cy="21864900"/>
          </a:xfrm>
          <a:prstGeom prst="rect">
            <a:avLst/>
          </a:prstGeom>
        </p:spPr>
        <p:txBody>
          <a:bodyPr spcFirstLastPara="1" wrap="square" lIns="292550" tIns="292550" rIns="292550" bIns="292550" anchor="t" anchorCtr="0">
            <a:noAutofit/>
          </a:bodyPr>
          <a:lstStyle>
            <a:lvl1pPr marL="457200" lvl="0" indent="-514350">
              <a:spcBef>
                <a:spcPts val="0"/>
              </a:spcBef>
              <a:spcAft>
                <a:spcPts val="0"/>
              </a:spcAft>
              <a:buSzPts val="4500"/>
              <a:buChar char="●"/>
              <a:defRPr sz="4500"/>
            </a:lvl1pPr>
            <a:lvl2pPr marL="914400" lvl="1" indent="-4699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2pPr>
            <a:lvl3pPr marL="1371600" lvl="2" indent="-4699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3pPr>
            <a:lvl4pPr marL="1828800" lvl="3" indent="-4699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4pPr>
            <a:lvl5pPr marL="2286000" lvl="4" indent="-4699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5pPr>
            <a:lvl6pPr marL="2743200" lvl="5" indent="-4699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6pPr>
            <a:lvl7pPr marL="3200400" lvl="6" indent="-4699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7pPr>
            <a:lvl8pPr marL="3657600" lvl="7" indent="-4699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8pPr>
            <a:lvl9pPr marL="4114800" lvl="8" indent="-469900">
              <a:spcBef>
                <a:spcPts val="5100"/>
              </a:spcBef>
              <a:spcAft>
                <a:spcPts val="5100"/>
              </a:spcAft>
              <a:buSzPts val="3800"/>
              <a:buChar char="■"/>
              <a:defRPr sz="3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1597760" y="7375840"/>
            <a:ext cx="9599700" cy="21864900"/>
          </a:xfrm>
          <a:prstGeom prst="rect">
            <a:avLst/>
          </a:prstGeom>
        </p:spPr>
        <p:txBody>
          <a:bodyPr spcFirstLastPara="1" wrap="square" lIns="292550" tIns="292550" rIns="292550" bIns="292550" anchor="t" anchorCtr="0">
            <a:noAutofit/>
          </a:bodyPr>
          <a:lstStyle>
            <a:lvl1pPr marL="457200" lvl="0" indent="-514350">
              <a:spcBef>
                <a:spcPts val="0"/>
              </a:spcBef>
              <a:spcAft>
                <a:spcPts val="0"/>
              </a:spcAft>
              <a:buSzPts val="4500"/>
              <a:buChar char="●"/>
              <a:defRPr sz="4500"/>
            </a:lvl1pPr>
            <a:lvl2pPr marL="914400" lvl="1" indent="-4699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2pPr>
            <a:lvl3pPr marL="1371600" lvl="2" indent="-4699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3pPr>
            <a:lvl4pPr marL="1828800" lvl="3" indent="-4699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4pPr>
            <a:lvl5pPr marL="2286000" lvl="4" indent="-4699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5pPr>
            <a:lvl6pPr marL="2743200" lvl="5" indent="-4699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6pPr>
            <a:lvl7pPr marL="3200400" lvl="6" indent="-4699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7pPr>
            <a:lvl8pPr marL="3657600" lvl="7" indent="-4699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8pPr>
            <a:lvl9pPr marL="4114800" lvl="8" indent="-469900">
              <a:spcBef>
                <a:spcPts val="5100"/>
              </a:spcBef>
              <a:spcAft>
                <a:spcPts val="5100"/>
              </a:spcAft>
              <a:buSzPts val="3800"/>
              <a:buChar char="■"/>
              <a:defRPr sz="3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48080" y="2848160"/>
            <a:ext cx="20449500" cy="3664800"/>
          </a:xfrm>
          <a:prstGeom prst="rect">
            <a:avLst/>
          </a:prstGeom>
        </p:spPr>
        <p:txBody>
          <a:bodyPr spcFirstLastPara="1" wrap="square" lIns="292550" tIns="292550" rIns="292550" bIns="2925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48080" y="3555840"/>
            <a:ext cx="6739200" cy="4836900"/>
          </a:xfrm>
          <a:prstGeom prst="rect">
            <a:avLst/>
          </a:prstGeom>
        </p:spPr>
        <p:txBody>
          <a:bodyPr spcFirstLastPara="1" wrap="square" lIns="292550" tIns="292550" rIns="292550" bIns="2925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48080" y="8893440"/>
            <a:ext cx="6739200" cy="20348700"/>
          </a:xfrm>
          <a:prstGeom prst="rect">
            <a:avLst/>
          </a:prstGeom>
        </p:spPr>
        <p:txBody>
          <a:bodyPr spcFirstLastPara="1" wrap="square" lIns="292550" tIns="292550" rIns="292550" bIns="292550" anchor="t" anchorCtr="0">
            <a:noAutofit/>
          </a:bodyPr>
          <a:lstStyle>
            <a:lvl1pPr marL="457200" lvl="0" indent="-4699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1pPr>
            <a:lvl2pPr marL="914400" lvl="1" indent="-4699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2pPr>
            <a:lvl3pPr marL="1371600" lvl="2" indent="-4699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3pPr>
            <a:lvl4pPr marL="1828800" lvl="3" indent="-4699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4pPr>
            <a:lvl5pPr marL="2286000" lvl="4" indent="-4699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5pPr>
            <a:lvl6pPr marL="2743200" lvl="5" indent="-469900">
              <a:spcBef>
                <a:spcPts val="5100"/>
              </a:spcBef>
              <a:spcAft>
                <a:spcPts val="0"/>
              </a:spcAft>
              <a:buSzPts val="3800"/>
              <a:buChar char="■"/>
              <a:defRPr sz="3800"/>
            </a:lvl6pPr>
            <a:lvl7pPr marL="3200400" lvl="6" indent="-469900">
              <a:spcBef>
                <a:spcPts val="5100"/>
              </a:spcBef>
              <a:spcAft>
                <a:spcPts val="0"/>
              </a:spcAft>
              <a:buSzPts val="3800"/>
              <a:buChar char="●"/>
              <a:defRPr sz="3800"/>
            </a:lvl7pPr>
            <a:lvl8pPr marL="3657600" lvl="7" indent="-469900">
              <a:spcBef>
                <a:spcPts val="5100"/>
              </a:spcBef>
              <a:spcAft>
                <a:spcPts val="0"/>
              </a:spcAft>
              <a:buSzPts val="3800"/>
              <a:buChar char="○"/>
              <a:defRPr sz="3800"/>
            </a:lvl8pPr>
            <a:lvl9pPr marL="4114800" lvl="8" indent="-469900">
              <a:spcBef>
                <a:spcPts val="5100"/>
              </a:spcBef>
              <a:spcAft>
                <a:spcPts val="5100"/>
              </a:spcAft>
              <a:buSzPts val="3800"/>
              <a:buChar char="■"/>
              <a:defRPr sz="3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176600" y="2880960"/>
            <a:ext cx="15282600" cy="261807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1pPr>
            <a:lvl2pPr lvl="1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2pPr>
            <a:lvl3pPr lvl="2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3pPr>
            <a:lvl4pPr lvl="3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4pPr>
            <a:lvl5pPr lvl="4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5pPr>
            <a:lvl6pPr lvl="5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6pPr>
            <a:lvl7pPr lvl="6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7pPr>
            <a:lvl8pPr lvl="7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8pPr>
            <a:lvl9pPr lvl="8">
              <a:spcBef>
                <a:spcPts val="0"/>
              </a:spcBef>
              <a:spcAft>
                <a:spcPts val="0"/>
              </a:spcAft>
              <a:buSzPts val="15400"/>
              <a:buNone/>
              <a:defRPr sz="15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972800" y="-800"/>
            <a:ext cx="10972800" cy="329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92550" tIns="292550" rIns="292550" bIns="292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637200" y="7892320"/>
            <a:ext cx="9708600" cy="9486600"/>
          </a:xfrm>
          <a:prstGeom prst="rect">
            <a:avLst/>
          </a:prstGeom>
        </p:spPr>
        <p:txBody>
          <a:bodyPr spcFirstLastPara="1" wrap="square" lIns="292550" tIns="292550" rIns="292550" bIns="2925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400"/>
              <a:buNone/>
              <a:defRPr sz="13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637200" y="17939680"/>
            <a:ext cx="9708600" cy="7904100"/>
          </a:xfrm>
          <a:prstGeom prst="rect">
            <a:avLst/>
          </a:prstGeom>
        </p:spPr>
        <p:txBody>
          <a:bodyPr spcFirstLastPara="1" wrap="square" lIns="292550" tIns="292550" rIns="292550" bIns="2925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1854800" y="4634080"/>
            <a:ext cx="9208800" cy="236490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marL="457200" lvl="0" indent="-596900">
              <a:spcBef>
                <a:spcPts val="0"/>
              </a:spcBef>
              <a:spcAft>
                <a:spcPts val="0"/>
              </a:spcAft>
              <a:buSzPts val="5800"/>
              <a:buChar char="●"/>
              <a:defRPr/>
            </a:lvl1pPr>
            <a:lvl2pPr marL="914400" lvl="1" indent="-514350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2pPr>
            <a:lvl3pPr marL="1371600" lvl="2" indent="-514350"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3pPr>
            <a:lvl4pPr marL="1828800" lvl="3" indent="-514350"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4pPr>
            <a:lvl5pPr marL="2286000" lvl="4" indent="-514350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5pPr>
            <a:lvl6pPr marL="2743200" lvl="5" indent="-514350">
              <a:spcBef>
                <a:spcPts val="5100"/>
              </a:spcBef>
              <a:spcAft>
                <a:spcPts val="0"/>
              </a:spcAft>
              <a:buSzPts val="4500"/>
              <a:buChar char="■"/>
              <a:defRPr/>
            </a:lvl6pPr>
            <a:lvl7pPr marL="3200400" lvl="6" indent="-514350">
              <a:spcBef>
                <a:spcPts val="5100"/>
              </a:spcBef>
              <a:spcAft>
                <a:spcPts val="0"/>
              </a:spcAft>
              <a:buSzPts val="4500"/>
              <a:buChar char="●"/>
              <a:defRPr/>
            </a:lvl7pPr>
            <a:lvl8pPr marL="3657600" lvl="7" indent="-514350">
              <a:spcBef>
                <a:spcPts val="5100"/>
              </a:spcBef>
              <a:spcAft>
                <a:spcPts val="0"/>
              </a:spcAft>
              <a:buSzPts val="4500"/>
              <a:buChar char="○"/>
              <a:defRPr/>
            </a:lvl8pPr>
            <a:lvl9pPr marL="4114800" lvl="8" indent="-514350">
              <a:spcBef>
                <a:spcPts val="5100"/>
              </a:spcBef>
              <a:spcAft>
                <a:spcPts val="5100"/>
              </a:spcAft>
              <a:buSzPts val="4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748080" y="27075680"/>
            <a:ext cx="14397000" cy="38721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48080" y="2848160"/>
            <a:ext cx="20449500" cy="3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0" tIns="292550" rIns="292550" bIns="2925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8080" y="7375840"/>
            <a:ext cx="20449500" cy="21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0" tIns="292550" rIns="292550" bIns="292550" anchor="t" anchorCtr="0">
            <a:noAutofit/>
          </a:bodyPr>
          <a:lstStyle>
            <a:lvl1pPr marL="457200" lvl="0" indent="-596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Char char="●"/>
              <a:defRPr sz="5800">
                <a:solidFill>
                  <a:schemeClr val="dk2"/>
                </a:solidFill>
              </a:defRPr>
            </a:lvl1pPr>
            <a:lvl2pPr marL="914400" lvl="1" indent="-51435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Char char="○"/>
              <a:defRPr sz="4500">
                <a:solidFill>
                  <a:schemeClr val="dk2"/>
                </a:solidFill>
              </a:defRPr>
            </a:lvl2pPr>
            <a:lvl3pPr marL="1371600" lvl="2" indent="-51435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Char char="■"/>
              <a:defRPr sz="4500">
                <a:solidFill>
                  <a:schemeClr val="dk2"/>
                </a:solidFill>
              </a:defRPr>
            </a:lvl3pPr>
            <a:lvl4pPr marL="1828800" lvl="3" indent="-51435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Char char="●"/>
              <a:defRPr sz="4500">
                <a:solidFill>
                  <a:schemeClr val="dk2"/>
                </a:solidFill>
              </a:defRPr>
            </a:lvl4pPr>
            <a:lvl5pPr marL="2286000" lvl="4" indent="-51435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Char char="○"/>
              <a:defRPr sz="4500">
                <a:solidFill>
                  <a:schemeClr val="dk2"/>
                </a:solidFill>
              </a:defRPr>
            </a:lvl5pPr>
            <a:lvl6pPr marL="2743200" lvl="5" indent="-51435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Char char="■"/>
              <a:defRPr sz="4500">
                <a:solidFill>
                  <a:schemeClr val="dk2"/>
                </a:solidFill>
              </a:defRPr>
            </a:lvl6pPr>
            <a:lvl7pPr marL="3200400" lvl="6" indent="-51435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Char char="●"/>
              <a:defRPr sz="4500">
                <a:solidFill>
                  <a:schemeClr val="dk2"/>
                </a:solidFill>
              </a:defRPr>
            </a:lvl7pPr>
            <a:lvl8pPr marL="3657600" lvl="7" indent="-514350">
              <a:lnSpc>
                <a:spcPct val="115000"/>
              </a:lnSpc>
              <a:spcBef>
                <a:spcPts val="5100"/>
              </a:spcBef>
              <a:spcAft>
                <a:spcPts val="0"/>
              </a:spcAft>
              <a:buClr>
                <a:schemeClr val="dk2"/>
              </a:buClr>
              <a:buSzPts val="4500"/>
              <a:buChar char="○"/>
              <a:defRPr sz="4500">
                <a:solidFill>
                  <a:schemeClr val="dk2"/>
                </a:solidFill>
              </a:defRPr>
            </a:lvl8pPr>
            <a:lvl9pPr marL="4114800" lvl="8" indent="-514350">
              <a:lnSpc>
                <a:spcPct val="115000"/>
              </a:lnSpc>
              <a:spcBef>
                <a:spcPts val="5100"/>
              </a:spcBef>
              <a:spcAft>
                <a:spcPts val="5100"/>
              </a:spcAft>
              <a:buClr>
                <a:schemeClr val="dk2"/>
              </a:buClr>
              <a:buSzPts val="4500"/>
              <a:buChar char="■"/>
              <a:defRPr sz="4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0333899" y="29844588"/>
            <a:ext cx="1317000" cy="25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0" tIns="292550" rIns="292550" bIns="292550" anchor="ctr" anchorCtr="0">
            <a:noAutofit/>
          </a:bodyPr>
          <a:lstStyle>
            <a:lvl1pPr lvl="0" algn="r">
              <a:buNone/>
              <a:defRPr sz="3200">
                <a:solidFill>
                  <a:schemeClr val="dk2"/>
                </a:solidFill>
              </a:defRPr>
            </a:lvl1pPr>
            <a:lvl2pPr lvl="1" algn="r">
              <a:buNone/>
              <a:defRPr sz="3200">
                <a:solidFill>
                  <a:schemeClr val="dk2"/>
                </a:solidFill>
              </a:defRPr>
            </a:lvl2pPr>
            <a:lvl3pPr lvl="2" algn="r">
              <a:buNone/>
              <a:defRPr sz="3200">
                <a:solidFill>
                  <a:schemeClr val="dk2"/>
                </a:solidFill>
              </a:defRPr>
            </a:lvl3pPr>
            <a:lvl4pPr lvl="3" algn="r">
              <a:buNone/>
              <a:defRPr sz="3200">
                <a:solidFill>
                  <a:schemeClr val="dk2"/>
                </a:solidFill>
              </a:defRPr>
            </a:lvl4pPr>
            <a:lvl5pPr lvl="4" algn="r">
              <a:buNone/>
              <a:defRPr sz="3200">
                <a:solidFill>
                  <a:schemeClr val="dk2"/>
                </a:solidFill>
              </a:defRPr>
            </a:lvl5pPr>
            <a:lvl6pPr lvl="5" algn="r">
              <a:buNone/>
              <a:defRPr sz="3200">
                <a:solidFill>
                  <a:schemeClr val="dk2"/>
                </a:solidFill>
              </a:defRPr>
            </a:lvl6pPr>
            <a:lvl7pPr lvl="6" algn="r">
              <a:buNone/>
              <a:defRPr sz="3200">
                <a:solidFill>
                  <a:schemeClr val="dk2"/>
                </a:solidFill>
              </a:defRPr>
            </a:lvl7pPr>
            <a:lvl8pPr lvl="7" algn="r">
              <a:buNone/>
              <a:defRPr sz="3200">
                <a:solidFill>
                  <a:schemeClr val="dk2"/>
                </a:solidFill>
              </a:defRPr>
            </a:lvl8pPr>
            <a:lvl9pPr lvl="8" algn="r">
              <a:buNone/>
              <a:defRPr sz="32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6998" y="-620308"/>
            <a:ext cx="22039596" cy="335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49" cy="557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85725" rIns="85725" bIns="857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0"/>
              <a:buFont typeface="Helvetica Neue"/>
              <a:buNone/>
              <a:defRPr sz="27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0"/>
              <a:buFont typeface="Helvetica Neue"/>
              <a:buNone/>
              <a:defRPr sz="27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0"/>
              <a:buFont typeface="Helvetica Neue"/>
              <a:buNone/>
              <a:defRPr sz="27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0"/>
              <a:buFont typeface="Helvetica Neue"/>
              <a:buNone/>
              <a:defRPr sz="27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0"/>
              <a:buFont typeface="Helvetica Neue"/>
              <a:buNone/>
              <a:defRPr sz="27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0"/>
              <a:buFont typeface="Helvetica Neue"/>
              <a:buNone/>
              <a:defRPr sz="27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0"/>
              <a:buFont typeface="Helvetica Neue"/>
              <a:buNone/>
              <a:defRPr sz="27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0"/>
              <a:buFont typeface="Helvetica Neue"/>
              <a:buNone/>
              <a:defRPr sz="27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0"/>
              <a:buFont typeface="Helvetica Neue"/>
              <a:buNone/>
              <a:defRPr sz="27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49" cy="190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85725" rIns="85725" bIns="8572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400"/>
              <a:buFont typeface="Helvetica Neue"/>
              <a:buNone/>
              <a:defRPr sz="1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725" tIns="85725" rIns="85725" bIns="85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 sz="5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 sz="5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 sz="5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 sz="5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 sz="5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 sz="5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 sz="5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 sz="5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 Light"/>
              <a:buNone/>
              <a:defRPr sz="5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13877725" y="26744100"/>
            <a:ext cx="7664400" cy="875400"/>
          </a:xfrm>
          <a:prstGeom prst="rect">
            <a:avLst/>
          </a:prstGeom>
          <a:solidFill>
            <a:srgbClr val="2135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430425" y="4092450"/>
            <a:ext cx="7984200" cy="780000"/>
          </a:xfrm>
          <a:prstGeom prst="rect">
            <a:avLst/>
          </a:prstGeom>
          <a:solidFill>
            <a:srgbClr val="2135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/>
          <p:nvPr/>
        </p:nvSpPr>
        <p:spPr>
          <a:xfrm>
            <a:off x="583850" y="192154"/>
            <a:ext cx="13006200" cy="18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Franklin Gothic"/>
              <a:buNone/>
            </a:pPr>
            <a:r>
              <a:rPr lang="en" sz="5400" dirty="0">
                <a:solidFill>
                  <a:schemeClr val="lt1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FAIRFAX COUNTY COMMUNITYSCAPE: </a:t>
            </a:r>
            <a:endParaRPr sz="5400" dirty="0">
              <a:solidFill>
                <a:schemeClr val="lt1"/>
              </a:solidFill>
              <a:latin typeface="ITC Franklin Gothic Std Book" panose="020B0504030503020204" pitchFamily="34" charset="77"/>
              <a:ea typeface="Franklin Gothic"/>
              <a:cs typeface="Franklin Gothic"/>
              <a:sym typeface="Franklin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Franklin Gothic"/>
              <a:buNone/>
            </a:pPr>
            <a:r>
              <a:rPr lang="en" sz="5400" dirty="0">
                <a:solidFill>
                  <a:schemeClr val="lt1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OBESOGENIC ENVIRONMENTS</a:t>
            </a:r>
            <a:endParaRPr sz="5400" dirty="0">
              <a:solidFill>
                <a:srgbClr val="FFFFFF"/>
              </a:solidFill>
              <a:latin typeface="ITC Franklin Gothic Std Book" panose="020B0504030503020204" pitchFamily="34" charset="77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583850" y="2020908"/>
            <a:ext cx="11681435" cy="165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lvl="0">
              <a:buClr>
                <a:srgbClr val="FFFFFF"/>
              </a:buClr>
              <a:buSzPts val="2100"/>
            </a:pPr>
            <a:r>
              <a:rPr lang="en" sz="2100" dirty="0">
                <a:solidFill>
                  <a:srgbClr val="FFFFFF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DSPG Team: Cong Cong</a:t>
            </a:r>
            <a:r>
              <a:rPr lang="en" sz="2100" dirty="0">
                <a:solidFill>
                  <a:schemeClr val="lt1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 and Victoria </a:t>
            </a:r>
            <a:r>
              <a:rPr lang="en" sz="2100" dirty="0" err="1">
                <a:solidFill>
                  <a:schemeClr val="lt1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Halewicz</a:t>
            </a:r>
            <a:r>
              <a:rPr lang="en" sz="2100" dirty="0">
                <a:solidFill>
                  <a:srgbClr val="FFFFFF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 (University of Illinois at Urbana-Champaign), Quinton Neville (Columbia University), </a:t>
            </a:r>
            <a:r>
              <a:rPr lang="en" sz="2100" dirty="0">
                <a:solidFill>
                  <a:schemeClr val="lt1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Eliza Tobin (University of Virginia) </a:t>
            </a:r>
          </a:p>
          <a:p>
            <a:pPr lvl="0">
              <a:lnSpc>
                <a:spcPct val="150000"/>
              </a:lnSpc>
              <a:buClr>
                <a:srgbClr val="FFFFFF"/>
              </a:buClr>
              <a:buSzPts val="2100"/>
            </a:pPr>
            <a:r>
              <a:rPr lang="en" sz="2100" dirty="0">
                <a:solidFill>
                  <a:srgbClr val="FFFFFF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SDAD Team: </a:t>
            </a:r>
            <a:r>
              <a:rPr lang="en" sz="2100" dirty="0" err="1">
                <a:solidFill>
                  <a:srgbClr val="FFFFFF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Teja</a:t>
            </a:r>
            <a:r>
              <a:rPr lang="en" sz="2100" dirty="0">
                <a:solidFill>
                  <a:srgbClr val="FFFFFF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100" dirty="0" err="1">
                <a:solidFill>
                  <a:srgbClr val="FFFFFF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Pristavec</a:t>
            </a:r>
            <a:r>
              <a:rPr lang="en" sz="2100" dirty="0">
                <a:solidFill>
                  <a:srgbClr val="FFFFFF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, Josh Goldstein, Brandon Kramer</a:t>
            </a:r>
            <a:endParaRPr sz="2100" dirty="0">
              <a:solidFill>
                <a:srgbClr val="FFFFFF"/>
              </a:solidFill>
              <a:latin typeface="ITC Franklin Gothic Std Book" panose="020B0504030503020204" pitchFamily="34" charset="77"/>
              <a:ea typeface="Franklin Gothic"/>
              <a:cs typeface="Franklin Gothic"/>
              <a:sym typeface="Frankli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ranklin Gothic"/>
              <a:buNone/>
            </a:pPr>
            <a:r>
              <a:rPr lang="en" sz="2100" dirty="0">
                <a:solidFill>
                  <a:srgbClr val="FFFFFF"/>
                </a:solidFill>
                <a:latin typeface="ITC Franklin Gothic Std Book" panose="020B0504030503020204" pitchFamily="34" charset="77"/>
                <a:ea typeface="Franklin Gothic"/>
                <a:cs typeface="Franklin Gothic"/>
                <a:sym typeface="Franklin Gothic"/>
              </a:rPr>
              <a:t>Sponsor: Fairfax County and INOVA</a:t>
            </a:r>
            <a:endParaRPr sz="2100" dirty="0">
              <a:solidFill>
                <a:srgbClr val="FFFFFF"/>
              </a:solidFill>
              <a:latin typeface="ITC Franklin Gothic Std Book" panose="020B0504030503020204" pitchFamily="34" charset="77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65" name="Google Shape;65;p1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7514" y="31141638"/>
            <a:ext cx="8550571" cy="128498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2205310" y="4246200"/>
            <a:ext cx="46062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 i="0" u="none" strike="noStrike" cap="none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Project </a:t>
            </a: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Introduction 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9007025" y="4067275"/>
            <a:ext cx="12541800" cy="795300"/>
          </a:xfrm>
          <a:prstGeom prst="rect">
            <a:avLst/>
          </a:prstGeom>
          <a:solidFill>
            <a:srgbClr val="2135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1144860" y="15496425"/>
            <a:ext cx="46062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Analysis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323050" y="4983050"/>
            <a:ext cx="82011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Project Description: </a:t>
            </a: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Social determinants of health contribute to inequities across Fairfax County. This project aims to identify where vulnerable populations live, offering health officials and policymakers an actionable resource for resource allocation. 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3058972" y="4192563"/>
            <a:ext cx="46062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Framework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8762925" y="4979000"/>
            <a:ext cx="4229400" cy="23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Social Determinants of Health</a:t>
            </a:r>
            <a:endParaRPr sz="2200"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"The conditions... where people live, learn, work, and play" that "affect a wide range of health risks and outcomes." (Centers for Disease Control)​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8586463" y="7162700"/>
            <a:ext cx="4491900" cy="23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Obesogenic Environment</a:t>
            </a:r>
            <a:endParaRPr sz="2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“The sum of influences that”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the social determinants of health have on promoting obesity in individuals or populations.” (Swinburn et al. 1999)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15350125" y="11720650"/>
            <a:ext cx="1346400" cy="15330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15350125" y="13710150"/>
            <a:ext cx="1346400" cy="15330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5345025" y="15882700"/>
            <a:ext cx="1299000" cy="15330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316675" y="12061175"/>
            <a:ext cx="14133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Franklin Gothic"/>
                <a:ea typeface="Franklin Gothic"/>
                <a:cs typeface="Franklin Gothic"/>
                <a:sym typeface="Franklin Gothic"/>
              </a:rPr>
              <a:t>Dimension 1: </a:t>
            </a:r>
            <a:endParaRPr sz="1200" b="1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Franklin Gothic"/>
                <a:ea typeface="Franklin Gothic"/>
                <a:cs typeface="Franklin Gothic"/>
                <a:sym typeface="Franklin Gothic"/>
              </a:rPr>
              <a:t>Food Environment</a:t>
            </a:r>
            <a:endParaRPr sz="1200" b="1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Franklin Gothic"/>
                <a:ea typeface="Franklin Gothic"/>
                <a:cs typeface="Franklin Gothic"/>
                <a:sym typeface="Franklin Gothic"/>
              </a:rPr>
              <a:t>Cronbach’s Alpha: 0.92</a:t>
            </a:r>
            <a:endParaRPr sz="1200" i="1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5316675" y="13979001"/>
            <a:ext cx="1413300" cy="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Franklin Gothic"/>
                <a:ea typeface="Franklin Gothic"/>
                <a:cs typeface="Franklin Gothic"/>
                <a:sym typeface="Franklin Gothic"/>
              </a:rPr>
              <a:t>Dimension 2: </a:t>
            </a:r>
            <a:r>
              <a:rPr lang="en" sz="12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Social and Economic Status</a:t>
            </a:r>
            <a:endParaRPr sz="1200" b="1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Franklin Gothic"/>
                <a:ea typeface="Franklin Gothic"/>
                <a:cs typeface="Franklin Gothic"/>
                <a:sym typeface="Franklin Gothic"/>
              </a:rPr>
              <a:t>Cronbach’s Alpha: 0.92</a:t>
            </a:r>
            <a:endParaRPr sz="1200" i="1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5253223" y="16119046"/>
            <a:ext cx="14826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Franklin Gothic"/>
                <a:ea typeface="Franklin Gothic"/>
                <a:cs typeface="Franklin Gothic"/>
                <a:sym typeface="Franklin Gothic"/>
              </a:rPr>
              <a:t>Dimension 3: Physical Environment</a:t>
            </a:r>
            <a:endParaRPr sz="1200" b="1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Franklin Gothic"/>
                <a:ea typeface="Franklin Gothic"/>
                <a:cs typeface="Franklin Gothic"/>
                <a:sym typeface="Franklin Gothic"/>
              </a:rPr>
              <a:t>Cronbach’s Alpha: 0.82</a:t>
            </a:r>
            <a:endParaRPr sz="1200" i="1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cxnSp>
        <p:nvCxnSpPr>
          <p:cNvPr id="79" name="Google Shape;79;p15"/>
          <p:cNvCxnSpPr/>
          <p:nvPr/>
        </p:nvCxnSpPr>
        <p:spPr>
          <a:xfrm rot="10800000">
            <a:off x="13517125" y="11926183"/>
            <a:ext cx="1833000" cy="58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5"/>
          <p:cNvCxnSpPr/>
          <p:nvPr/>
        </p:nvCxnSpPr>
        <p:spPr>
          <a:xfrm rot="10800000">
            <a:off x="13441375" y="12237875"/>
            <a:ext cx="1875300" cy="26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81;p15"/>
          <p:cNvCxnSpPr>
            <a:stCxn id="73" idx="2"/>
          </p:cNvCxnSpPr>
          <p:nvPr/>
        </p:nvCxnSpPr>
        <p:spPr>
          <a:xfrm rot="10800000">
            <a:off x="13268125" y="12485950"/>
            <a:ext cx="2082000" cy="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82;p15"/>
          <p:cNvCxnSpPr/>
          <p:nvPr/>
        </p:nvCxnSpPr>
        <p:spPr>
          <a:xfrm flipH="1">
            <a:off x="13138225" y="12486279"/>
            <a:ext cx="2211900" cy="326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83;p15"/>
          <p:cNvCxnSpPr>
            <a:stCxn id="73" idx="2"/>
          </p:cNvCxnSpPr>
          <p:nvPr/>
        </p:nvCxnSpPr>
        <p:spPr>
          <a:xfrm flipH="1">
            <a:off x="13647025" y="12487150"/>
            <a:ext cx="1703100" cy="53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5"/>
          <p:cNvCxnSpPr>
            <a:stCxn id="73" idx="2"/>
          </p:cNvCxnSpPr>
          <p:nvPr/>
        </p:nvCxnSpPr>
        <p:spPr>
          <a:xfrm flipH="1">
            <a:off x="14328925" y="12487150"/>
            <a:ext cx="1021200" cy="70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85;p15"/>
          <p:cNvCxnSpPr>
            <a:stCxn id="74" idx="2"/>
          </p:cNvCxnSpPr>
          <p:nvPr/>
        </p:nvCxnSpPr>
        <p:spPr>
          <a:xfrm rot="10800000">
            <a:off x="14621125" y="13971750"/>
            <a:ext cx="729000" cy="50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15"/>
          <p:cNvCxnSpPr>
            <a:stCxn id="74" idx="2"/>
          </p:cNvCxnSpPr>
          <p:nvPr/>
        </p:nvCxnSpPr>
        <p:spPr>
          <a:xfrm flipH="1">
            <a:off x="14285725" y="14476650"/>
            <a:ext cx="10644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5"/>
          <p:cNvCxnSpPr>
            <a:stCxn id="74" idx="2"/>
          </p:cNvCxnSpPr>
          <p:nvPr/>
        </p:nvCxnSpPr>
        <p:spPr>
          <a:xfrm flipH="1">
            <a:off x="14740225" y="14476650"/>
            <a:ext cx="609900" cy="67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88;p15"/>
          <p:cNvCxnSpPr/>
          <p:nvPr/>
        </p:nvCxnSpPr>
        <p:spPr>
          <a:xfrm rot="10800000">
            <a:off x="14182268" y="15929613"/>
            <a:ext cx="1149300" cy="69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5"/>
          <p:cNvCxnSpPr/>
          <p:nvPr/>
        </p:nvCxnSpPr>
        <p:spPr>
          <a:xfrm flipH="1">
            <a:off x="13962042" y="16625349"/>
            <a:ext cx="1369500" cy="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90;p15"/>
          <p:cNvCxnSpPr/>
          <p:nvPr/>
        </p:nvCxnSpPr>
        <p:spPr>
          <a:xfrm flipH="1">
            <a:off x="14259368" y="16625313"/>
            <a:ext cx="1072200" cy="66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Google Shape;91;p15"/>
          <p:cNvSpPr/>
          <p:nvPr/>
        </p:nvSpPr>
        <p:spPr>
          <a:xfrm>
            <a:off x="14210575" y="12098640"/>
            <a:ext cx="446100" cy="176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0.9</a:t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13647025" y="12190460"/>
            <a:ext cx="446100" cy="176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0.9</a:t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14086075" y="12413303"/>
            <a:ext cx="446100" cy="176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3408825" y="12636133"/>
            <a:ext cx="446100" cy="176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0.7</a:t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13882825" y="12768890"/>
            <a:ext cx="446100" cy="176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0.7</a:t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14418775" y="12913430"/>
            <a:ext cx="446100" cy="176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</a:t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14762575" y="14099195"/>
            <a:ext cx="446100" cy="176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0.9</a:t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14822125" y="14798233"/>
            <a:ext cx="446100" cy="176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0.5</a:t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14494975" y="14567064"/>
            <a:ext cx="446100" cy="176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0.7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14414427" y="15986675"/>
            <a:ext cx="453900" cy="2595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</a:t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14340402" y="16461716"/>
            <a:ext cx="453900" cy="2595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0.7</a:t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14414427" y="16936741"/>
            <a:ext cx="453900" cy="2595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0.7</a:t>
            </a:r>
            <a:endParaRPr/>
          </a:p>
        </p:txBody>
      </p:sp>
      <p:cxnSp>
        <p:nvCxnSpPr>
          <p:cNvPr id="103" name="Google Shape;103;p15"/>
          <p:cNvCxnSpPr>
            <a:stCxn id="74" idx="2"/>
          </p:cNvCxnSpPr>
          <p:nvPr/>
        </p:nvCxnSpPr>
        <p:spPr>
          <a:xfrm rot="10800000">
            <a:off x="13993525" y="14215050"/>
            <a:ext cx="1356600" cy="26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15"/>
          <p:cNvSpPr/>
          <p:nvPr/>
        </p:nvSpPr>
        <p:spPr>
          <a:xfrm>
            <a:off x="14208475" y="14200366"/>
            <a:ext cx="446100" cy="176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0.9</a:t>
            </a:r>
            <a:endParaRPr/>
          </a:p>
        </p:txBody>
      </p:sp>
      <p:cxnSp>
        <p:nvCxnSpPr>
          <p:cNvPr id="105" name="Google Shape;105;p15"/>
          <p:cNvCxnSpPr>
            <a:stCxn id="74" idx="2"/>
          </p:cNvCxnSpPr>
          <p:nvPr/>
        </p:nvCxnSpPr>
        <p:spPr>
          <a:xfrm flipH="1">
            <a:off x="13766125" y="14476650"/>
            <a:ext cx="1584000" cy="5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106;p15"/>
          <p:cNvSpPr/>
          <p:nvPr/>
        </p:nvSpPr>
        <p:spPr>
          <a:xfrm>
            <a:off x="13960488" y="14417465"/>
            <a:ext cx="446100" cy="176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0.9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12436563" y="11720638"/>
            <a:ext cx="12990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Restaurants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12555322" y="12054628"/>
            <a:ext cx="9618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Fast Food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2047876" y="12318958"/>
            <a:ext cx="12537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Gas Stations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11863650" y="12637130"/>
            <a:ext cx="14571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Supermarkets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2436675" y="12931959"/>
            <a:ext cx="15303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Alcohol Stores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13455000" y="13138160"/>
            <a:ext cx="18753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Convenience Stores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3965775" y="13699600"/>
            <a:ext cx="12537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No Insurance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3188475" y="13979008"/>
            <a:ext cx="912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Hispanic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2436663" y="14331042"/>
            <a:ext cx="1530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No High School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3570375" y="14672008"/>
            <a:ext cx="9618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Poverty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4236675" y="15016004"/>
            <a:ext cx="9618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Minority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12817561" y="15656716"/>
            <a:ext cx="15570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No Team Sport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2366975" y="16350160"/>
            <a:ext cx="1865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No Swimming Pool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12935158" y="17129955"/>
            <a:ext cx="132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lin Gothic"/>
                <a:ea typeface="Franklin Gothic"/>
                <a:cs typeface="Franklin Gothic"/>
                <a:sym typeface="Franklin Gothic"/>
              </a:rPr>
              <a:t>No Playground</a:t>
            </a:r>
            <a:endParaRPr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cxnSp>
        <p:nvCxnSpPr>
          <p:cNvPr id="121" name="Google Shape;121;p15"/>
          <p:cNvCxnSpPr/>
          <p:nvPr/>
        </p:nvCxnSpPr>
        <p:spPr>
          <a:xfrm rot="10800000" flipH="1">
            <a:off x="14599497" y="5635513"/>
            <a:ext cx="1066800" cy="19200"/>
          </a:xfrm>
          <a:prstGeom prst="straightConnector1">
            <a:avLst/>
          </a:prstGeom>
          <a:noFill/>
          <a:ln w="38100" cap="flat" cmpd="sng">
            <a:solidFill>
              <a:srgbClr val="2135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5"/>
          <p:cNvSpPr/>
          <p:nvPr/>
        </p:nvSpPr>
        <p:spPr>
          <a:xfrm>
            <a:off x="386625" y="9454425"/>
            <a:ext cx="6426900" cy="850800"/>
          </a:xfrm>
          <a:prstGeom prst="rect">
            <a:avLst/>
          </a:prstGeom>
          <a:solidFill>
            <a:srgbClr val="2135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969931" y="9537144"/>
            <a:ext cx="5019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Data Sources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cxnSp>
        <p:nvCxnSpPr>
          <p:cNvPr id="124" name="Google Shape;124;p15"/>
          <p:cNvCxnSpPr/>
          <p:nvPr/>
        </p:nvCxnSpPr>
        <p:spPr>
          <a:xfrm rot="10800000" flipH="1">
            <a:off x="14599497" y="6625575"/>
            <a:ext cx="1066800" cy="19200"/>
          </a:xfrm>
          <a:prstGeom prst="straightConnector1">
            <a:avLst/>
          </a:prstGeom>
          <a:noFill/>
          <a:ln w="38100" cap="flat" cmpd="sng">
            <a:solidFill>
              <a:srgbClr val="2135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15"/>
          <p:cNvCxnSpPr/>
          <p:nvPr/>
        </p:nvCxnSpPr>
        <p:spPr>
          <a:xfrm rot="10800000" flipH="1">
            <a:off x="14599497" y="7656175"/>
            <a:ext cx="1066800" cy="19200"/>
          </a:xfrm>
          <a:prstGeom prst="straightConnector1">
            <a:avLst/>
          </a:prstGeom>
          <a:noFill/>
          <a:ln w="38100" cap="flat" cmpd="sng">
            <a:solidFill>
              <a:srgbClr val="2135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26;p15"/>
          <p:cNvSpPr/>
          <p:nvPr/>
        </p:nvSpPr>
        <p:spPr>
          <a:xfrm rot="-5400000">
            <a:off x="11985813" y="6611850"/>
            <a:ext cx="4060800" cy="1117800"/>
          </a:xfrm>
          <a:prstGeom prst="rect">
            <a:avLst/>
          </a:prstGeom>
          <a:solidFill>
            <a:srgbClr val="2135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Measurable Variables</a:t>
            </a:r>
            <a:endParaRPr sz="30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25" y="10515650"/>
            <a:ext cx="1833000" cy="153297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2420625" y="10596950"/>
            <a:ext cx="44919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OpenStreetMap (OSM): </a:t>
            </a: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Geospatial locations of physical features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23546375" y="14092100"/>
            <a:ext cx="3249900" cy="16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3639825" y="11477500"/>
            <a:ext cx="32499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American Community Survey (ACS):</a:t>
            </a:r>
            <a:r>
              <a:rPr lang="en" sz="2200" b="1" i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Demographics, Financial Conditions, Employment Status, Transportation, Synthetic Population.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 rot="10800000" flipH="1">
            <a:off x="14599497" y="8686775"/>
            <a:ext cx="1066800" cy="19200"/>
          </a:xfrm>
          <a:prstGeom prst="straightConnector1">
            <a:avLst/>
          </a:prstGeom>
          <a:noFill/>
          <a:ln w="38100" cap="flat" cmpd="sng">
            <a:solidFill>
              <a:srgbClr val="2135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5"/>
          <p:cNvSpPr txBox="1"/>
          <p:nvPr/>
        </p:nvSpPr>
        <p:spPr>
          <a:xfrm>
            <a:off x="3639825" y="13855100"/>
            <a:ext cx="33051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Fairfax County Housing Stock:</a:t>
            </a:r>
            <a:r>
              <a:rPr lang="en" sz="2200" b="1" i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Domicile Locations​,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Housing Conditions​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7600950" y="9469050"/>
            <a:ext cx="13947900" cy="780000"/>
          </a:xfrm>
          <a:prstGeom prst="rect">
            <a:avLst/>
          </a:prstGeom>
          <a:solidFill>
            <a:srgbClr val="2135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18714150" y="6449313"/>
            <a:ext cx="2082000" cy="1892700"/>
          </a:xfrm>
          <a:prstGeom prst="pentagon">
            <a:avLst>
              <a:gd name="hf" fmla="val 105146"/>
              <a:gd name="vf" fmla="val 110557"/>
            </a:avLst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12386560" y="9594925"/>
            <a:ext cx="46062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Methods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18714150" y="6878463"/>
            <a:ext cx="2082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99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Obesogenic Environment</a:t>
            </a:r>
            <a:endParaRPr sz="2400" b="1">
              <a:solidFill>
                <a:srgbClr val="FF99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38" name="Google Shape;13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500" y="7739324"/>
            <a:ext cx="5454183" cy="12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323050" y="6415900"/>
            <a:ext cx="8091600" cy="11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Objective: </a:t>
            </a:r>
            <a:r>
              <a:rPr lang="en" sz="2200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Create two composite indices—economic vulnerability and obesogenic environments—to quantitatively characterize the social determinants of health in Fairfax County.</a:t>
            </a:r>
            <a:endParaRPr sz="2200" dirty="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40" name="Google Shape;140;p15"/>
          <p:cNvSpPr/>
          <p:nvPr/>
        </p:nvSpPr>
        <p:spPr>
          <a:xfrm>
            <a:off x="15832425" y="5237350"/>
            <a:ext cx="1117800" cy="1034400"/>
          </a:xfrm>
          <a:prstGeom prst="pentagon">
            <a:avLst>
              <a:gd name="hf" fmla="val 105146"/>
              <a:gd name="vf" fmla="val 110557"/>
            </a:avLst>
          </a:prstGeom>
          <a:noFill/>
          <a:ln w="76200" cap="flat" cmpd="sng">
            <a:solidFill>
              <a:srgbClr val="213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15350325" y="5456550"/>
            <a:ext cx="2082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1356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SES</a:t>
            </a:r>
            <a:endParaRPr sz="2400" b="1">
              <a:solidFill>
                <a:srgbClr val="213566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15832425" y="6700388"/>
            <a:ext cx="1117800" cy="1034400"/>
          </a:xfrm>
          <a:prstGeom prst="pentagon">
            <a:avLst>
              <a:gd name="hf" fmla="val 105146"/>
              <a:gd name="vf" fmla="val 110557"/>
            </a:avLst>
          </a:prstGeom>
          <a:noFill/>
          <a:ln w="76200" cap="flat" cmpd="sng">
            <a:solidFill>
              <a:srgbClr val="213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15350325" y="6962050"/>
            <a:ext cx="2082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1356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Food</a:t>
            </a:r>
            <a:endParaRPr sz="2400" b="1">
              <a:solidFill>
                <a:srgbClr val="213566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15832425" y="8084725"/>
            <a:ext cx="1117800" cy="1034400"/>
          </a:xfrm>
          <a:prstGeom prst="pentagon">
            <a:avLst>
              <a:gd name="hf" fmla="val 105146"/>
              <a:gd name="vf" fmla="val 110557"/>
            </a:avLst>
          </a:prstGeom>
          <a:noFill/>
          <a:ln w="76200" cap="flat" cmpd="sng">
            <a:solidFill>
              <a:srgbClr val="213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15350325" y="8313725"/>
            <a:ext cx="20820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13566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Phys.</a:t>
            </a:r>
            <a:endParaRPr sz="2400" b="1">
              <a:solidFill>
                <a:srgbClr val="213566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cxnSp>
        <p:nvCxnSpPr>
          <p:cNvPr id="146" name="Google Shape;146;p15"/>
          <p:cNvCxnSpPr/>
          <p:nvPr/>
        </p:nvCxnSpPr>
        <p:spPr>
          <a:xfrm rot="10800000" flipH="1">
            <a:off x="17378288" y="7789238"/>
            <a:ext cx="1142400" cy="660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15"/>
          <p:cNvCxnSpPr/>
          <p:nvPr/>
        </p:nvCxnSpPr>
        <p:spPr>
          <a:xfrm>
            <a:off x="17313800" y="6190600"/>
            <a:ext cx="1181100" cy="5526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8" name="Google Shape;14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4913" y="13462886"/>
            <a:ext cx="4390900" cy="39791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5"/>
          <p:cNvCxnSpPr/>
          <p:nvPr/>
        </p:nvCxnSpPr>
        <p:spPr>
          <a:xfrm rot="10800000" flipH="1">
            <a:off x="17369288" y="7275000"/>
            <a:ext cx="1037100" cy="6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15"/>
          <p:cNvSpPr txBox="1"/>
          <p:nvPr/>
        </p:nvSpPr>
        <p:spPr>
          <a:xfrm>
            <a:off x="17940475" y="4979000"/>
            <a:ext cx="30000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Composite Index</a:t>
            </a:r>
            <a:endParaRPr sz="2200"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16885525" y="5364938"/>
            <a:ext cx="51099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206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Explaining unobservable factors</a:t>
            </a:r>
            <a:endParaRPr sz="2200">
              <a:solidFill>
                <a:srgbClr val="00206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206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with measurable variables 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7575200" y="11350475"/>
            <a:ext cx="4146900" cy="3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1.  ACS &amp; Fairfax variable exploration → selection 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2. ​Distance-time mutation from OSM data and travel-time isochrones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600950" y="10459275"/>
            <a:ext cx="4146900" cy="780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 txBox="1"/>
          <p:nvPr/>
        </p:nvSpPr>
        <p:spPr>
          <a:xfrm>
            <a:off x="7402435" y="10681100"/>
            <a:ext cx="46062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Variable Construction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9369450" y="9989075"/>
            <a:ext cx="6099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13566"/>
          </a:solidFill>
          <a:ln w="9525" cap="flat" cmpd="sng">
            <a:solidFill>
              <a:srgbClr val="213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423925" y="15484750"/>
            <a:ext cx="6313500" cy="875400"/>
          </a:xfrm>
          <a:prstGeom prst="rect">
            <a:avLst/>
          </a:prstGeom>
          <a:solidFill>
            <a:srgbClr val="2135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 txBox="1"/>
          <p:nvPr/>
        </p:nvSpPr>
        <p:spPr>
          <a:xfrm>
            <a:off x="1149660" y="15668475"/>
            <a:ext cx="46062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Results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17312700" y="10462425"/>
            <a:ext cx="4229400" cy="780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19247550" y="9989075"/>
            <a:ext cx="6099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13566"/>
          </a:solidFill>
          <a:ln w="9525" cap="flat" cmpd="sng">
            <a:solidFill>
              <a:srgbClr val="213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12463800" y="10461225"/>
            <a:ext cx="4146900" cy="795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 txBox="1"/>
          <p:nvPr/>
        </p:nvSpPr>
        <p:spPr>
          <a:xfrm>
            <a:off x="12265285" y="10698350"/>
            <a:ext cx="46062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Factor Analysis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62" name="Google Shape;162;p15"/>
          <p:cNvSpPr/>
          <p:nvPr/>
        </p:nvSpPr>
        <p:spPr>
          <a:xfrm>
            <a:off x="14384700" y="9988037"/>
            <a:ext cx="609900" cy="78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13566"/>
          </a:solidFill>
          <a:ln w="9525" cap="flat" cmpd="sng">
            <a:solidFill>
              <a:srgbClr val="213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 txBox="1"/>
          <p:nvPr/>
        </p:nvSpPr>
        <p:spPr>
          <a:xfrm>
            <a:off x="331400" y="16459200"/>
            <a:ext cx="6852300" cy="20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Regions at high risk (darker color) of exposure to obesogenic environments: </a:t>
            </a:r>
            <a:endParaRPr sz="2200" dirty="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Supervisor Districts: </a:t>
            </a:r>
            <a:r>
              <a:rPr lang="en" sz="2200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Springfield and Mason.</a:t>
            </a:r>
            <a:endParaRPr sz="2200" dirty="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High School Districts: </a:t>
            </a:r>
            <a:r>
              <a:rPr lang="en" sz="2200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Herndon and Lee. </a:t>
            </a:r>
            <a:endParaRPr sz="2200" dirty="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Census Tracts: </a:t>
            </a:r>
            <a:r>
              <a:rPr lang="en" sz="2200" dirty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Arlington and Dulles Airport adjacent.</a:t>
            </a:r>
            <a:endParaRPr sz="2200" dirty="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17476100" y="10591925"/>
            <a:ext cx="38535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Index Construction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17334175" y="11350475"/>
            <a:ext cx="4146900" cy="23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1. Standardize features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2. Factor loading weights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3. Proportions variance weights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4. Weighted sum score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5. Normalize score scale (0, 1)</a:t>
            </a: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11001075" y="20745450"/>
            <a:ext cx="446100" cy="247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97725" y="13831613"/>
            <a:ext cx="4492000" cy="315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575" y="14041145"/>
            <a:ext cx="2972360" cy="11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050" y="12253657"/>
            <a:ext cx="3000000" cy="111891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/>
          <p:nvPr/>
        </p:nvSpPr>
        <p:spPr>
          <a:xfrm>
            <a:off x="7601000" y="17829225"/>
            <a:ext cx="13947900" cy="480000"/>
          </a:xfrm>
          <a:prstGeom prst="rect">
            <a:avLst/>
          </a:prstGeom>
          <a:solidFill>
            <a:srgbClr val="2135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0650" y="18482475"/>
            <a:ext cx="8091552" cy="809155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5"/>
          <p:cNvSpPr/>
          <p:nvPr/>
        </p:nvSpPr>
        <p:spPr>
          <a:xfrm>
            <a:off x="365475" y="26746650"/>
            <a:ext cx="6518400" cy="850800"/>
          </a:xfrm>
          <a:prstGeom prst="rect">
            <a:avLst/>
          </a:prstGeom>
          <a:solidFill>
            <a:srgbClr val="2135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5"/>
          <p:cNvSpPr txBox="1"/>
          <p:nvPr/>
        </p:nvSpPr>
        <p:spPr>
          <a:xfrm>
            <a:off x="1454460" y="26947725"/>
            <a:ext cx="46062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Limitations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7094103" y="26744100"/>
            <a:ext cx="6518400" cy="875400"/>
          </a:xfrm>
          <a:prstGeom prst="rect">
            <a:avLst/>
          </a:prstGeom>
          <a:solidFill>
            <a:srgbClr val="2135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 txBox="1"/>
          <p:nvPr/>
        </p:nvSpPr>
        <p:spPr>
          <a:xfrm>
            <a:off x="8184147" y="26945538"/>
            <a:ext cx="46062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Conclusions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15432347" y="26942113"/>
            <a:ext cx="46062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" sz="3200">
                <a:solidFill>
                  <a:srgbClr val="FFFFFF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Next Steps</a:t>
            </a:r>
            <a:endParaRPr sz="3200">
              <a:solidFill>
                <a:srgbClr val="FFFFFF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423925" y="27627275"/>
            <a:ext cx="5178900" cy="23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71250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Quality of OSM data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Quality of TravelTime API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Citizenship unaccounted for in ACS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Index Weights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Index Validation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6998725" y="27627275"/>
            <a:ext cx="6648300" cy="23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Interdisciplinary method for index construction provides new measurement for health inequities 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Poor racial and ethnic minority groups have the highest risk, especially Hispanics 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Policy intervention and resource allocation requires analysis at multiple geographic units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13877725" y="27713513"/>
            <a:ext cx="7335300" cy="23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Overlaying findings with INOVA healthcare data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Addition of INOVA </a:t>
            </a:r>
            <a:r>
              <a:rPr lang="en" sz="2200" i="1">
                <a:latin typeface="Franklin Gothic"/>
                <a:ea typeface="Franklin Gothic"/>
                <a:cs typeface="Franklin Gothic"/>
                <a:sym typeface="Franklin Gothic"/>
              </a:rPr>
              <a:t>1000 Days of Life </a:t>
            </a: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data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Sensitivity analysis (robustness of index) 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Franklin Gothic"/>
              <a:buAutoNum type="arabicPeriod"/>
            </a:pPr>
            <a:r>
              <a:rPr lang="en" sz="2200">
                <a:latin typeface="Franklin Gothic"/>
                <a:ea typeface="Franklin Gothic"/>
                <a:cs typeface="Franklin Gothic"/>
                <a:sym typeface="Franklin Gothic"/>
              </a:rPr>
              <a:t>Compare current policy initiatives with maps to  enhance existing measures and to create effective, evidence-based policy</a:t>
            </a:r>
            <a:endParaRPr sz="2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180" name="Google Shape;18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27025" y="18480900"/>
            <a:ext cx="8091552" cy="809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689650" y="18500150"/>
            <a:ext cx="8091599" cy="809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 txBox="1"/>
          <p:nvPr/>
        </p:nvSpPr>
        <p:spPr>
          <a:xfrm>
            <a:off x="-579375" y="5778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3" name="Google Shape;183;p15"/>
          <p:cNvSpPr txBox="1"/>
          <p:nvPr/>
        </p:nvSpPr>
        <p:spPr>
          <a:xfrm>
            <a:off x="323050" y="29963500"/>
            <a:ext cx="195129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71250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Centers for Disease Control (2019). Social determinants of health. Available at https://www.cdc.gov/socialdeterminants/index.htm (7/31/2019).​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Swinburn, B., Egger, G., &amp; Raza, F. (1999). Dissecting Obesogenic Environments: The Development and Application of a Framework for Identifying and Prioritizing Environmental Interventions for Obesity. </a:t>
            </a:r>
            <a:r>
              <a:rPr lang="en" sz="1200" i="1"/>
              <a:t>Preventive Medicine, 29,</a:t>
            </a:r>
            <a:r>
              <a:rPr lang="en" sz="1200"/>
              <a:t> 563-70. doi:10.1006/pmed.1999.0585​</a:t>
            </a:r>
            <a:endParaRPr sz="12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84" name="Google Shape;184;p15"/>
          <p:cNvSpPr txBox="1"/>
          <p:nvPr/>
        </p:nvSpPr>
        <p:spPr>
          <a:xfrm>
            <a:off x="323050" y="29635025"/>
            <a:ext cx="111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elvetica Neue"/>
                <a:ea typeface="Helvetica Neue"/>
                <a:cs typeface="Helvetica Neue"/>
                <a:sym typeface="Helvetica Neue"/>
              </a:rPr>
              <a:t>Resources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5152DD-110E-4244-9BB8-7D769C229B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4807" y="7440680"/>
            <a:ext cx="1750602" cy="1747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85C0D052-0B5A-4A29-B5DC-D6E47B67C9AC}"/>
</file>

<file path=customXml/itemProps2.xml><?xml version="1.0" encoding="utf-8"?>
<ds:datastoreItem xmlns:ds="http://schemas.openxmlformats.org/officeDocument/2006/customXml" ds:itemID="{83E250DD-EAE0-4754-95B6-A7B72AA415F5}"/>
</file>

<file path=customXml/itemProps3.xml><?xml version="1.0" encoding="utf-8"?>
<ds:datastoreItem xmlns:ds="http://schemas.openxmlformats.org/officeDocument/2006/customXml" ds:itemID="{045F26E0-EC7F-4BDA-8709-F3DC89040B27}"/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599</Words>
  <Application>Microsoft Macintosh PowerPoint</Application>
  <PresentationFormat>Custom</PresentationFormat>
  <Paragraphs>108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Helvetica Neue Light</vt:lpstr>
      <vt:lpstr>ITC Franklin Gothic Std Book</vt:lpstr>
      <vt:lpstr>Franklin Gothic</vt:lpstr>
      <vt:lpstr>Helvetica Neue</vt:lpstr>
      <vt:lpstr>Arial</vt:lpstr>
      <vt:lpstr>Simple Light</vt:lpstr>
      <vt:lpstr>White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Grace Dusseau</cp:lastModifiedBy>
  <cp:revision>10</cp:revision>
  <dcterms:modified xsi:type="dcterms:W3CDTF">2019-08-04T03:27:10Z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